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5" r:id="rId10"/>
    <p:sldId id="263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5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6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9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5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4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6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1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2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3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3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9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A75B2-8071-4258-A63E-CC566A74A0B5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D5C59-040F-450B-BABA-578B0C94ECBE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60151" cy="649287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Модельна навчальна програма 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 «ТЕХНОЛОГІЇ. 5</a:t>
            </a:r>
            <a:r>
              <a:rPr lang="uk-UA" dirty="0"/>
              <a:t>–</a:t>
            </a:r>
            <a:r>
              <a:rPr lang="uk-UA" b="1" dirty="0"/>
              <a:t>6 КЛАСИ»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для закладів загальної середньої освіти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uk-UA" b="1" dirty="0"/>
              <a:t>  </a:t>
            </a:r>
            <a:r>
              <a:rPr lang="en-US" dirty="0"/>
              <a:t/>
            </a:r>
            <a:br>
              <a:rPr lang="en-US" dirty="0"/>
            </a:br>
            <a:r>
              <a:rPr lang="uk-UA" dirty="0"/>
              <a:t>(</a:t>
            </a:r>
            <a:r>
              <a:rPr lang="uk-UA" b="1" dirty="0"/>
              <a:t>автори:</a:t>
            </a:r>
            <a:r>
              <a:rPr lang="uk-UA" dirty="0"/>
              <a:t> Дмитро </a:t>
            </a:r>
            <a:r>
              <a:rPr lang="uk-UA" dirty="0" err="1"/>
              <a:t>Кільдеров</a:t>
            </a:r>
            <a:r>
              <a:rPr lang="uk-UA" dirty="0"/>
              <a:t>, Тетяна </a:t>
            </a:r>
            <a:r>
              <a:rPr lang="uk-UA" dirty="0" err="1"/>
              <a:t>Мачача</a:t>
            </a:r>
            <a:r>
              <a:rPr lang="uk-UA" dirty="0"/>
              <a:t>, Володимир </a:t>
            </a:r>
            <a:r>
              <a:rPr lang="uk-UA" dirty="0" err="1"/>
              <a:t>Юрженко</a:t>
            </a:r>
            <a:r>
              <a:rPr lang="uk-UA" dirty="0"/>
              <a:t>, Дмитро Луп</a:t>
            </a:r>
            <a:r>
              <a:rPr lang="ru-RU" dirty="0"/>
              <a:t>’</a:t>
            </a:r>
            <a:r>
              <a:rPr lang="uk-UA" dirty="0"/>
              <a:t>як)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9424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Фрагмент календарно-тематичного плану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610873"/>
              </p:ext>
            </p:extLst>
          </p:nvPr>
        </p:nvGraphicFramePr>
        <p:xfrm>
          <a:off x="0" y="959005"/>
          <a:ext cx="12192000" cy="6190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18">
                  <a:extLst>
                    <a:ext uri="{9D8B030D-6E8A-4147-A177-3AD203B41FA5}">
                      <a16:colId xmlns:a16="http://schemas.microsoft.com/office/drawing/2014/main" val="3315882331"/>
                    </a:ext>
                  </a:extLst>
                </a:gridCol>
                <a:gridCol w="5686321">
                  <a:extLst>
                    <a:ext uri="{9D8B030D-6E8A-4147-A177-3AD203B41FA5}">
                      <a16:colId xmlns:a16="http://schemas.microsoft.com/office/drawing/2014/main" val="3026656949"/>
                    </a:ext>
                  </a:extLst>
                </a:gridCol>
                <a:gridCol w="697270">
                  <a:extLst>
                    <a:ext uri="{9D8B030D-6E8A-4147-A177-3AD203B41FA5}">
                      <a16:colId xmlns:a16="http://schemas.microsoft.com/office/drawing/2014/main" val="203302095"/>
                    </a:ext>
                  </a:extLst>
                </a:gridCol>
                <a:gridCol w="1510070">
                  <a:extLst>
                    <a:ext uri="{9D8B030D-6E8A-4147-A177-3AD203B41FA5}">
                      <a16:colId xmlns:a16="http://schemas.microsoft.com/office/drawing/2014/main" val="2974005371"/>
                    </a:ext>
                  </a:extLst>
                </a:gridCol>
                <a:gridCol w="91033">
                  <a:extLst>
                    <a:ext uri="{9D8B030D-6E8A-4147-A177-3AD203B41FA5}">
                      <a16:colId xmlns:a16="http://schemas.microsoft.com/office/drawing/2014/main" val="2762756330"/>
                    </a:ext>
                  </a:extLst>
                </a:gridCol>
                <a:gridCol w="1069992">
                  <a:extLst>
                    <a:ext uri="{9D8B030D-6E8A-4147-A177-3AD203B41FA5}">
                      <a16:colId xmlns:a16="http://schemas.microsoft.com/office/drawing/2014/main" val="1410834773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1861125949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2436286689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3609209290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3964162196"/>
                    </a:ext>
                  </a:extLst>
                </a:gridCol>
              </a:tblGrid>
              <a:tr h="42967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+mn-lt"/>
                        </a:rPr>
                        <a:t>№ з/п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Тема уроку та її зміст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К-сть год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Домашнє завдання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Примітка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Дата проведення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10646"/>
                  </a:ext>
                </a:extLst>
              </a:tr>
              <a:tr h="62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5-А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5-Б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5-В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5-Г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59358884"/>
                  </a:ext>
                </a:extLst>
              </a:tr>
              <a:tr h="859355"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Розділ І. </a:t>
                      </a:r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Традиційні і сучасні технології </a:t>
                      </a:r>
                      <a:r>
                        <a:rPr lang="uk-UA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декоративно</a:t>
                      </a:r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-ужиткового мистецтва та інші напрями діяльності.</a:t>
                      </a:r>
                      <a:r>
                        <a:rPr lang="uk-UA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 год.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72081717"/>
                  </a:ext>
                </a:extLst>
              </a:tr>
              <a:tr h="19096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1-2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latin typeface="+mn-lt"/>
                        </a:rPr>
                        <a:t>Тема 1. Поняття про технологію та технологічний процес контурного випилювання з фанери. </a:t>
                      </a:r>
                    </a:p>
                    <a:p>
                      <a:r>
                        <a:rPr lang="uk-UA" sz="2800" dirty="0" smtClean="0">
                          <a:latin typeface="+mn-lt"/>
                        </a:rPr>
                        <a:t>Технологія, технологічний процес. Контурне випилювання. Шпон, фанера. Особливості фанери. Інструменти та пристосування для випилювання.</a:t>
                      </a: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2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  <a:latin typeface="+mn-lt"/>
                        </a:rPr>
                        <a:t>Переглянути відео про виготовлення шпону та фанери</a:t>
                      </a:r>
                    </a:p>
                  </a:txBody>
                  <a:tcPr marL="47561" marR="4756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167413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9424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Фрагмент календарно-тематичного плану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437445"/>
              </p:ext>
            </p:extLst>
          </p:nvPr>
        </p:nvGraphicFramePr>
        <p:xfrm>
          <a:off x="0" y="959005"/>
          <a:ext cx="12192000" cy="6363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18">
                  <a:extLst>
                    <a:ext uri="{9D8B030D-6E8A-4147-A177-3AD203B41FA5}">
                      <a16:colId xmlns:a16="http://schemas.microsoft.com/office/drawing/2014/main" val="3315882331"/>
                    </a:ext>
                  </a:extLst>
                </a:gridCol>
                <a:gridCol w="5686321">
                  <a:extLst>
                    <a:ext uri="{9D8B030D-6E8A-4147-A177-3AD203B41FA5}">
                      <a16:colId xmlns:a16="http://schemas.microsoft.com/office/drawing/2014/main" val="3026656949"/>
                    </a:ext>
                  </a:extLst>
                </a:gridCol>
                <a:gridCol w="697270">
                  <a:extLst>
                    <a:ext uri="{9D8B030D-6E8A-4147-A177-3AD203B41FA5}">
                      <a16:colId xmlns:a16="http://schemas.microsoft.com/office/drawing/2014/main" val="203302095"/>
                    </a:ext>
                  </a:extLst>
                </a:gridCol>
                <a:gridCol w="1510070">
                  <a:extLst>
                    <a:ext uri="{9D8B030D-6E8A-4147-A177-3AD203B41FA5}">
                      <a16:colId xmlns:a16="http://schemas.microsoft.com/office/drawing/2014/main" val="2974005371"/>
                    </a:ext>
                  </a:extLst>
                </a:gridCol>
                <a:gridCol w="91033">
                  <a:extLst>
                    <a:ext uri="{9D8B030D-6E8A-4147-A177-3AD203B41FA5}">
                      <a16:colId xmlns:a16="http://schemas.microsoft.com/office/drawing/2014/main" val="2762756330"/>
                    </a:ext>
                  </a:extLst>
                </a:gridCol>
                <a:gridCol w="1069992">
                  <a:extLst>
                    <a:ext uri="{9D8B030D-6E8A-4147-A177-3AD203B41FA5}">
                      <a16:colId xmlns:a16="http://schemas.microsoft.com/office/drawing/2014/main" val="1410834773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1861125949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2436286689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3609209290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3964162196"/>
                    </a:ext>
                  </a:extLst>
                </a:gridCol>
              </a:tblGrid>
              <a:tr h="42967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+mn-lt"/>
                        </a:rPr>
                        <a:t>№ з/п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Тема уроку та її зміст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К-сть год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Домашнє завдання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Примітка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Дата проведення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10646"/>
                  </a:ext>
                </a:extLst>
              </a:tr>
              <a:tr h="624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5-А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5-Б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5-В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5-Г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59358884"/>
                  </a:ext>
                </a:extLst>
              </a:tr>
              <a:tr h="859355"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Розділ І. </a:t>
                      </a:r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Традиційні і сучасні технології </a:t>
                      </a:r>
                      <a:r>
                        <a:rPr lang="uk-UA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декоративно</a:t>
                      </a:r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-ужиткового мистецтва та інші напрями діяльності.</a:t>
                      </a:r>
                      <a:r>
                        <a:rPr lang="uk-UA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 год.</a:t>
                      </a: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72081717"/>
                  </a:ext>
                </a:extLst>
              </a:tr>
              <a:tr h="20757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3-4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200" dirty="0" smtClean="0">
                          <a:latin typeface="+mn-lt"/>
                        </a:rPr>
                        <a:t>Тема 2. Послідовність виготовлення виробу. Технологічна операція.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latin typeface="+mn-lt"/>
                        </a:rPr>
                        <a:t>Технологічна</a:t>
                      </a:r>
                      <a:r>
                        <a:rPr lang="uk-UA" sz="2800" baseline="0" dirty="0" smtClean="0">
                          <a:latin typeface="+mn-lt"/>
                        </a:rPr>
                        <a:t> операція. Послідовність виготовлення виробу. </a:t>
                      </a:r>
                      <a:r>
                        <a:rPr lang="uk-UA" sz="2800" dirty="0" smtClean="0">
                          <a:latin typeface="+mn-lt"/>
                        </a:rPr>
                        <a:t>Розмічання</a:t>
                      </a:r>
                      <a:r>
                        <a:rPr lang="uk-UA" sz="2800" baseline="0" dirty="0" smtClean="0">
                          <a:latin typeface="+mn-lt"/>
                        </a:rPr>
                        <a:t> на фанері</a:t>
                      </a:r>
                      <a:r>
                        <a:rPr lang="uk-UA" sz="2800" dirty="0" smtClean="0">
                          <a:latin typeface="+mn-lt"/>
                        </a:rPr>
                        <a:t>. Правила випилювання лобзиком.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latin typeface="+mn-lt"/>
                        </a:rPr>
                        <a:t>Практична робота: підготовка</a:t>
                      </a:r>
                      <a:r>
                        <a:rPr lang="uk-UA" sz="2800" baseline="0" dirty="0" smtClean="0">
                          <a:latin typeface="+mn-lt"/>
                        </a:rPr>
                        <a:t> фанери, розмічання тренувальних вправ.</a:t>
                      </a: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+mn-lt"/>
                        </a:rPr>
                        <a:t>Вивчити</a:t>
                      </a:r>
                      <a:r>
                        <a:rPr lang="uk-UA" sz="2400" baseline="0" dirty="0" smtClean="0">
                          <a:effectLst/>
                          <a:latin typeface="+mn-lt"/>
                        </a:rPr>
                        <a:t> правила випилювання лобзиком. Повторити правила безпеки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815038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7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9424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Фрагмент календарно-тематичного плану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199270"/>
              </p:ext>
            </p:extLst>
          </p:nvPr>
        </p:nvGraphicFramePr>
        <p:xfrm>
          <a:off x="0" y="959005"/>
          <a:ext cx="12192000" cy="620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618">
                  <a:extLst>
                    <a:ext uri="{9D8B030D-6E8A-4147-A177-3AD203B41FA5}">
                      <a16:colId xmlns:a16="http://schemas.microsoft.com/office/drawing/2014/main" val="3315882331"/>
                    </a:ext>
                  </a:extLst>
                </a:gridCol>
                <a:gridCol w="5686321">
                  <a:extLst>
                    <a:ext uri="{9D8B030D-6E8A-4147-A177-3AD203B41FA5}">
                      <a16:colId xmlns:a16="http://schemas.microsoft.com/office/drawing/2014/main" val="3026656949"/>
                    </a:ext>
                  </a:extLst>
                </a:gridCol>
                <a:gridCol w="697270">
                  <a:extLst>
                    <a:ext uri="{9D8B030D-6E8A-4147-A177-3AD203B41FA5}">
                      <a16:colId xmlns:a16="http://schemas.microsoft.com/office/drawing/2014/main" val="203302095"/>
                    </a:ext>
                  </a:extLst>
                </a:gridCol>
                <a:gridCol w="1510070">
                  <a:extLst>
                    <a:ext uri="{9D8B030D-6E8A-4147-A177-3AD203B41FA5}">
                      <a16:colId xmlns:a16="http://schemas.microsoft.com/office/drawing/2014/main" val="2974005371"/>
                    </a:ext>
                  </a:extLst>
                </a:gridCol>
                <a:gridCol w="91033">
                  <a:extLst>
                    <a:ext uri="{9D8B030D-6E8A-4147-A177-3AD203B41FA5}">
                      <a16:colId xmlns:a16="http://schemas.microsoft.com/office/drawing/2014/main" val="2762756330"/>
                    </a:ext>
                  </a:extLst>
                </a:gridCol>
                <a:gridCol w="1069992">
                  <a:extLst>
                    <a:ext uri="{9D8B030D-6E8A-4147-A177-3AD203B41FA5}">
                      <a16:colId xmlns:a16="http://schemas.microsoft.com/office/drawing/2014/main" val="1410834773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1861125949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2436286689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3609209290"/>
                    </a:ext>
                  </a:extLst>
                </a:gridCol>
                <a:gridCol w="580924">
                  <a:extLst>
                    <a:ext uri="{9D8B030D-6E8A-4147-A177-3AD203B41FA5}">
                      <a16:colId xmlns:a16="http://schemas.microsoft.com/office/drawing/2014/main" val="3964162196"/>
                    </a:ext>
                  </a:extLst>
                </a:gridCol>
              </a:tblGrid>
              <a:tr h="22926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+mn-lt"/>
                        </a:rPr>
                        <a:t>№ з/п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Тема уроку та її зміст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К-сть год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Домашнє завдання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rowSpan="2"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Примітка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Дата проведення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10646"/>
                  </a:ext>
                </a:extLst>
              </a:tr>
              <a:tr h="4585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5-А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5-Б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5-В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5-Г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59358884"/>
                  </a:ext>
                </a:extLst>
              </a:tr>
              <a:tr h="118089"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Розділ І. </a:t>
                      </a:r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Традиційні і сучасні технології </a:t>
                      </a:r>
                      <a:r>
                        <a:rPr lang="uk-UA" sz="20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декоративно</a:t>
                      </a:r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-ужиткового мистецтва та інші напрями діяльності.</a:t>
                      </a:r>
                      <a:r>
                        <a:rPr lang="uk-UA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 год.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72081717"/>
                  </a:ext>
                </a:extLst>
              </a:tr>
              <a:tr h="9295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5-6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aseline="0" dirty="0" smtClean="0">
                          <a:latin typeface="+mn-lt"/>
                        </a:rPr>
                        <a:t>Тема 3. Технологія  випилювання лобзиком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aseline="0" dirty="0" smtClean="0">
                          <a:latin typeface="+mn-lt"/>
                        </a:rPr>
                        <a:t>Практична робота: підготовка лобзика до роботи, випилювання по лініях.</a:t>
                      </a: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Записати у зошит про найбільш складні моменти випилювання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778449770"/>
                  </a:ext>
                </a:extLst>
              </a:tr>
              <a:tr h="4585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7-8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aseline="0" dirty="0" smtClean="0">
                          <a:latin typeface="+mn-lt"/>
                        </a:rPr>
                        <a:t>Тема 4. Технологія виготовлення сувеніра.</a:t>
                      </a:r>
                      <a:endParaRPr lang="uk-UA" sz="2000" dirty="0" smtClean="0">
                        <a:latin typeface="+mn-lt"/>
                      </a:endParaRPr>
                    </a:p>
                    <a:p>
                      <a:r>
                        <a:rPr lang="uk-UA" sz="1800" baseline="0" dirty="0" smtClean="0">
                          <a:latin typeface="+mn-lt"/>
                        </a:rPr>
                        <a:t>Практична робота: виготовлення обраного сувеніра.</a:t>
                      </a: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Записати: чому обраний саме цей виріб</a:t>
                      </a:r>
                      <a:r>
                        <a:rPr lang="uk-UA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для чого?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Взяти пензлики та акварельні фарби.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1066829348"/>
                  </a:ext>
                </a:extLst>
              </a:tr>
              <a:tr h="5895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9-10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r>
                        <a:rPr lang="uk-UA" sz="2000" baseline="0" dirty="0" smtClean="0">
                          <a:latin typeface="+mn-lt"/>
                        </a:rPr>
                        <a:t>Тема 5. Остаточна обробка виробу. Оцінювання та </a:t>
                      </a:r>
                      <a:r>
                        <a:rPr lang="uk-UA" sz="2000" baseline="0" dirty="0" err="1" smtClean="0">
                          <a:latin typeface="+mn-lt"/>
                        </a:rPr>
                        <a:t>самооцінювання</a:t>
                      </a:r>
                      <a:r>
                        <a:rPr lang="uk-UA" sz="2000" baseline="0" dirty="0" smtClean="0">
                          <a:latin typeface="+mn-lt"/>
                        </a:rPr>
                        <a:t> виробу.</a:t>
                      </a:r>
                    </a:p>
                    <a:p>
                      <a:r>
                        <a:rPr lang="uk-UA" sz="1800" baseline="0" dirty="0" smtClean="0">
                          <a:latin typeface="+mn-lt"/>
                        </a:rPr>
                        <a:t>Практична робота: шліфування та тонування сувеніра.</a:t>
                      </a:r>
                    </a:p>
                    <a:p>
                      <a:r>
                        <a:rPr lang="uk-UA" sz="1800" baseline="0" dirty="0" smtClean="0">
                          <a:latin typeface="+mn-lt"/>
                        </a:rPr>
                        <a:t>Оцінювання та </a:t>
                      </a:r>
                      <a:r>
                        <a:rPr lang="uk-UA" sz="1800" baseline="0" dirty="0" err="1" smtClean="0">
                          <a:latin typeface="+mn-lt"/>
                        </a:rPr>
                        <a:t>самооцінювання</a:t>
                      </a:r>
                      <a:r>
                        <a:rPr lang="uk-UA" sz="1800" baseline="0" dirty="0" smtClean="0">
                          <a:latin typeface="+mn-lt"/>
                        </a:rPr>
                        <a:t> виробу. Критичні недоліки виробу.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Записати у таблицю:</a:t>
                      </a:r>
                      <a:r>
                        <a:rPr lang="uk-UA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вдалося/ </a:t>
                      </a:r>
                      <a:r>
                        <a:rPr lang="uk-UA" sz="18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невдалося</a:t>
                      </a:r>
                      <a:r>
                        <a:rPr lang="uk-UA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+mn-lt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+mn-lt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/>
                </a:tc>
                <a:extLst>
                  <a:ext uri="{0D108BD9-81ED-4DB2-BD59-A6C34878D82A}">
                    <a16:rowId xmlns:a16="http://schemas.microsoft.com/office/drawing/2014/main" val="3329583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361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Умови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712" y="1215483"/>
            <a:ext cx="10785088" cy="496148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Блок.</a:t>
            </a:r>
            <a:r>
              <a:rPr lang="uk-UA" sz="3200" b="1" dirty="0"/>
              <a:t> </a:t>
            </a:r>
            <a:r>
              <a:rPr lang="uk-UA" sz="3200" b="1" dirty="0" smtClean="0"/>
              <a:t>В</a:t>
            </a:r>
            <a:r>
              <a:rPr lang="uk-UA" sz="3200" dirty="0" smtClean="0"/>
              <a:t> </a:t>
            </a:r>
            <a:r>
              <a:rPr lang="uk-UA" sz="3200" dirty="0"/>
              <a:t>сукупності не менше </a:t>
            </a:r>
            <a:r>
              <a:rPr lang="uk-UA" sz="3200" dirty="0" smtClean="0"/>
              <a:t>трьох модулів</a:t>
            </a:r>
          </a:p>
          <a:p>
            <a:r>
              <a:rPr lang="uk-UA" sz="3200" b="1" i="1" dirty="0"/>
              <a:t>Розділ 1</a:t>
            </a:r>
            <a:r>
              <a:rPr lang="uk-UA" sz="3200" i="1" dirty="0"/>
              <a:t>. </a:t>
            </a:r>
            <a:r>
              <a:rPr lang="uk-UA" sz="3200" i="1" dirty="0" smtClean="0"/>
              <a:t>ДУМ - не </a:t>
            </a:r>
            <a:r>
              <a:rPr lang="uk-UA" sz="3200" i="1" dirty="0"/>
              <a:t>менше двох різних модулів на </a:t>
            </a:r>
            <a:r>
              <a:rPr lang="uk-UA" sz="3200" i="1" dirty="0" smtClean="0"/>
              <a:t>вибір</a:t>
            </a:r>
          </a:p>
          <a:p>
            <a:r>
              <a:rPr lang="uk-UA" sz="3200" b="1" i="1" dirty="0"/>
              <a:t>Розділ 2</a:t>
            </a:r>
            <a:r>
              <a:rPr lang="uk-UA" sz="3200" i="1" dirty="0"/>
              <a:t>. Технології в побутовій діяльності </a:t>
            </a:r>
            <a:r>
              <a:rPr lang="uk-UA" sz="3200" i="1" dirty="0" smtClean="0"/>
              <a:t>- не </a:t>
            </a:r>
            <a:r>
              <a:rPr lang="uk-UA" sz="3200" i="1" dirty="0"/>
              <a:t>менше одного модуля на </a:t>
            </a:r>
            <a:r>
              <a:rPr lang="uk-UA" sz="3200" i="1" dirty="0" smtClean="0"/>
              <a:t>вибір</a:t>
            </a:r>
          </a:p>
          <a:p>
            <a:r>
              <a:rPr lang="uk-UA" sz="3200" i="1" dirty="0"/>
              <a:t>У кожному блоці допускається вибір одного модуля за межами поданого </a:t>
            </a:r>
            <a:r>
              <a:rPr lang="uk-UA" sz="3200" i="1" dirty="0" smtClean="0"/>
              <a:t>переліку</a:t>
            </a:r>
          </a:p>
          <a:p>
            <a:r>
              <a:rPr lang="uk-UA" sz="3200" b="1" i="1" dirty="0"/>
              <a:t>Розділ 3</a:t>
            </a:r>
            <a:r>
              <a:rPr lang="uk-UA" sz="3200" i="1" dirty="0"/>
              <a:t>. </a:t>
            </a:r>
            <a:r>
              <a:rPr lang="uk-UA" sz="3200" i="1" dirty="0" smtClean="0"/>
              <a:t>Проєкт - не </a:t>
            </a:r>
            <a:r>
              <a:rPr lang="uk-UA" sz="3200" i="1" dirty="0"/>
              <a:t>менше </a:t>
            </a:r>
            <a:r>
              <a:rPr lang="uk-UA" sz="3200" i="1" dirty="0" smtClean="0"/>
              <a:t>одного </a:t>
            </a:r>
          </a:p>
          <a:p>
            <a:r>
              <a:rPr lang="uk-UA" sz="3200" i="1" dirty="0"/>
              <a:t>Тема навчального </a:t>
            </a:r>
            <a:r>
              <a:rPr lang="uk-UA" sz="3200" i="1" dirty="0" err="1"/>
              <a:t>проєкту</a:t>
            </a:r>
            <a:r>
              <a:rPr lang="uk-UA" sz="3200" i="1" dirty="0"/>
              <a:t> вибирається </a:t>
            </a:r>
            <a:r>
              <a:rPr lang="uk-UA" sz="3200" i="1" dirty="0" smtClean="0"/>
              <a:t>у </a:t>
            </a:r>
            <a:r>
              <a:rPr lang="uk-UA" sz="3200" i="1" dirty="0"/>
              <a:t>межах одного з модулів, який </a:t>
            </a:r>
            <a:r>
              <a:rPr lang="uk-UA" sz="3200" i="1" dirty="0" smtClean="0"/>
              <a:t>вже вивчений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54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4400"/>
          </a:xfrm>
        </p:spPr>
        <p:txBody>
          <a:bodyPr/>
          <a:lstStyle/>
          <a:p>
            <a:pPr algn="ctr"/>
            <a:r>
              <a:rPr lang="uk-UA" b="1" dirty="0" smtClean="0"/>
              <a:t>Орієнтовна структура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352585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3200" dirty="0"/>
              <a:t>1 </a:t>
            </a:r>
            <a:r>
              <a:rPr lang="uk-UA" sz="3200" dirty="0" smtClean="0"/>
              <a:t>семестр. Хлопчики, 2 години (34 години разом)</a:t>
            </a:r>
          </a:p>
          <a:p>
            <a:r>
              <a:rPr lang="uk-UA" sz="3200" dirty="0" smtClean="0"/>
              <a:t>Вступ - 2 год</a:t>
            </a:r>
          </a:p>
          <a:p>
            <a:r>
              <a:rPr lang="uk-UA" sz="3200" dirty="0"/>
              <a:t>Технології художньої обробки деревинних </a:t>
            </a:r>
            <a:r>
              <a:rPr lang="uk-UA" sz="3200" dirty="0" smtClean="0"/>
              <a:t>матеріалів (з переліку) – 10 год?</a:t>
            </a:r>
          </a:p>
          <a:p>
            <a:pPr marL="0" indent="0">
              <a:buNone/>
            </a:pPr>
            <a:r>
              <a:rPr lang="uk-UA" sz="3200" dirty="0" smtClean="0"/>
              <a:t>Вироби: тренувальні вправи, сувенір</a:t>
            </a:r>
          </a:p>
          <a:p>
            <a:r>
              <a:rPr lang="uk-UA" sz="3200" dirty="0" smtClean="0"/>
              <a:t>  Проєкт. Підставка (під гарячий посуд, під смартфон, під ручку, під чашку тощо) – 8 год?</a:t>
            </a:r>
          </a:p>
          <a:p>
            <a:r>
              <a:rPr lang="uk-UA" sz="3200" dirty="0" smtClean="0"/>
              <a:t>Технології виготовлення іграшки (власний вибір). 10 год?</a:t>
            </a:r>
          </a:p>
          <a:p>
            <a:pPr marL="0" indent="0">
              <a:buNone/>
            </a:pPr>
            <a:r>
              <a:rPr lang="uk-UA" sz="3200" dirty="0" smtClean="0"/>
              <a:t>Вироби: фігурка на підставці, ялинкова іграшка (прикраса).</a:t>
            </a:r>
          </a:p>
          <a:p>
            <a:r>
              <a:rPr lang="uk-UA" sz="3200" i="1" dirty="0"/>
              <a:t>Технології в побутовій діяльності </a:t>
            </a:r>
            <a:r>
              <a:rPr lang="uk-UA" sz="3200" i="1" dirty="0" smtClean="0"/>
              <a:t>. </a:t>
            </a:r>
            <a:r>
              <a:rPr lang="uk-UA" sz="3200" dirty="0" smtClean="0"/>
              <a:t>Естетика </a:t>
            </a:r>
            <a:r>
              <a:rPr lang="uk-UA" sz="3200" dirty="0"/>
              <a:t>житла, </a:t>
            </a:r>
            <a:r>
              <a:rPr lang="uk-UA" sz="3200" dirty="0" smtClean="0"/>
              <a:t>довкілля (на вибір) (2 год) та Самообслуговування (на вибір) 2 год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962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8055"/>
          </a:xfrm>
        </p:spPr>
        <p:txBody>
          <a:bodyPr/>
          <a:lstStyle/>
          <a:p>
            <a:pPr algn="ctr"/>
            <a:r>
              <a:rPr lang="uk-UA" b="1" dirty="0" smtClean="0"/>
              <a:t>Деталізація вступу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878" y="2232561"/>
            <a:ext cx="12085122" cy="3645725"/>
          </a:xfrm>
        </p:spPr>
        <p:txBody>
          <a:bodyPr>
            <a:noAutofit/>
          </a:bodyPr>
          <a:lstStyle/>
          <a:p>
            <a:r>
              <a:rPr lang="uk-UA" sz="4000" dirty="0" smtClean="0"/>
              <a:t>Безпека праці. Безпечна майстерня</a:t>
            </a:r>
          </a:p>
          <a:p>
            <a:r>
              <a:rPr lang="uk-UA" sz="4000" dirty="0" smtClean="0"/>
              <a:t>Предметний світ в житті людини</a:t>
            </a:r>
          </a:p>
          <a:p>
            <a:r>
              <a:rPr lang="uk-UA" sz="4000" dirty="0" err="1" smtClean="0"/>
              <a:t>Декоративно</a:t>
            </a:r>
            <a:r>
              <a:rPr lang="uk-UA" sz="4000" dirty="0" smtClean="0"/>
              <a:t>-ужиткове мистецтво: поняття, майстри, твори, значення </a:t>
            </a:r>
            <a:r>
              <a:rPr lang="uk-UA" sz="4000" dirty="0" smtClean="0"/>
              <a:t>в житті</a:t>
            </a:r>
            <a:endParaRPr lang="uk-UA" sz="4000" dirty="0" smtClean="0"/>
          </a:p>
          <a:p>
            <a:r>
              <a:rPr lang="uk-UA" sz="4000" dirty="0" smtClean="0"/>
              <a:t>Матеріали та інструменти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524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uk-UA" b="1" dirty="0" smtClean="0"/>
              <a:t>Деталізація розділу «Технології художньої обробки деревинних матеріалів» 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2233564" cy="4726378"/>
          </a:xfrm>
        </p:spPr>
        <p:txBody>
          <a:bodyPr>
            <a:noAutofit/>
          </a:bodyPr>
          <a:lstStyle/>
          <a:p>
            <a:r>
              <a:rPr lang="uk-UA" sz="3600" dirty="0" smtClean="0"/>
              <a:t>Поняття про технологію та технологічний процес. Технологія контурного випилювання.</a:t>
            </a:r>
          </a:p>
          <a:p>
            <a:r>
              <a:rPr lang="uk-UA" sz="3600" dirty="0" smtClean="0"/>
              <a:t>Конструкційні матеріали: шпон, фанера.</a:t>
            </a:r>
          </a:p>
          <a:p>
            <a:r>
              <a:rPr lang="uk-UA" sz="3600" dirty="0" smtClean="0"/>
              <a:t>Інструменти та пристосування для випилювання.</a:t>
            </a:r>
          </a:p>
          <a:p>
            <a:r>
              <a:rPr lang="uk-UA" sz="3600" dirty="0" smtClean="0"/>
              <a:t>Послідовність виготовлення виробу. Технологічна операція. Розмічання. Правила випилювання.</a:t>
            </a:r>
          </a:p>
          <a:p>
            <a:r>
              <a:rPr lang="uk-UA" sz="3600" dirty="0" smtClean="0"/>
              <a:t>Тренувальні вправи з випилювання.</a:t>
            </a:r>
          </a:p>
          <a:p>
            <a:r>
              <a:rPr lang="uk-UA" sz="3600" dirty="0" smtClean="0"/>
              <a:t>Виготовлення сувеніра: вибір виробу, аналоги виробу, використання виробу.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19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0946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/>
              <a:t>Ключові поняття</a:t>
            </a:r>
            <a:endParaRPr lang="en-US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78" y="1357552"/>
            <a:ext cx="11827824" cy="4227615"/>
          </a:xfrm>
        </p:spPr>
        <p:txBody>
          <a:bodyPr>
            <a:normAutofit lnSpcReduction="10000"/>
          </a:bodyPr>
          <a:lstStyle/>
          <a:p>
            <a:r>
              <a:rPr lang="uk-UA" sz="3600" dirty="0" err="1" smtClean="0"/>
              <a:t>Декоративно</a:t>
            </a:r>
            <a:r>
              <a:rPr lang="uk-UA" sz="3600" dirty="0" smtClean="0"/>
              <a:t>-ужиткове мистецтво, майстер, оздоблення</a:t>
            </a:r>
          </a:p>
          <a:p>
            <a:endParaRPr lang="uk-UA" sz="3600" dirty="0" smtClean="0"/>
          </a:p>
          <a:p>
            <a:r>
              <a:rPr lang="uk-UA" sz="3600" dirty="0" smtClean="0"/>
              <a:t>Виріб, технологія, технологічний процес, технологічна операція, інструмент, пристосування, конструкційний матеріал</a:t>
            </a:r>
          </a:p>
          <a:p>
            <a:endParaRPr lang="uk-UA" sz="3600" dirty="0" smtClean="0"/>
          </a:p>
          <a:p>
            <a:r>
              <a:rPr lang="uk-UA" sz="3600" dirty="0" smtClean="0"/>
              <a:t>Лобзик, пилочка, гайка, фанера, шпон, вада, столик, ключ, стяжка, напрям волокон,  сколювання, тонування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8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876" y="0"/>
            <a:ext cx="10759068" cy="1095685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Фрагмент навчальної програми на розділ</a:t>
            </a:r>
            <a:r>
              <a:rPr lang="ru-RU" b="1" dirty="0" smtClean="0"/>
              <a:t> 1. </a:t>
            </a:r>
            <a:endParaRPr lang="en-US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833848"/>
              </p:ext>
            </p:extLst>
          </p:nvPr>
        </p:nvGraphicFramePr>
        <p:xfrm>
          <a:off x="0" y="1582138"/>
          <a:ext cx="12192000" cy="642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943">
                  <a:extLst>
                    <a:ext uri="{9D8B030D-6E8A-4147-A177-3AD203B41FA5}">
                      <a16:colId xmlns:a16="http://schemas.microsoft.com/office/drawing/2014/main" val="2654916946"/>
                    </a:ext>
                  </a:extLst>
                </a:gridCol>
                <a:gridCol w="2890320">
                  <a:extLst>
                    <a:ext uri="{9D8B030D-6E8A-4147-A177-3AD203B41FA5}">
                      <a16:colId xmlns:a16="http://schemas.microsoft.com/office/drawing/2014/main" val="3627217678"/>
                    </a:ext>
                  </a:extLst>
                </a:gridCol>
                <a:gridCol w="3412274">
                  <a:extLst>
                    <a:ext uri="{9D8B030D-6E8A-4147-A177-3AD203B41FA5}">
                      <a16:colId xmlns:a16="http://schemas.microsoft.com/office/drawing/2014/main" val="1399450349"/>
                    </a:ext>
                  </a:extLst>
                </a:gridCol>
                <a:gridCol w="4047892">
                  <a:extLst>
                    <a:ext uri="{9D8B030D-6E8A-4147-A177-3AD203B41FA5}">
                      <a16:colId xmlns:a16="http://schemas.microsoft.com/office/drawing/2014/main" val="3188928213"/>
                    </a:ext>
                  </a:extLst>
                </a:gridCol>
                <a:gridCol w="951571">
                  <a:extLst>
                    <a:ext uri="{9D8B030D-6E8A-4147-A177-3AD203B41FA5}">
                      <a16:colId xmlns:a16="http://schemas.microsoft.com/office/drawing/2014/main" val="1263393405"/>
                    </a:ext>
                  </a:extLst>
                </a:gridCol>
              </a:tblGrid>
              <a:tr h="593090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Очікувані результати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Тема. Зміст діяльності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Види діяльності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К-сть</a:t>
                      </a:r>
                      <a:r>
                        <a:rPr lang="uk-UA" baseline="0" dirty="0" smtClean="0"/>
                        <a:t> год.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69449"/>
                  </a:ext>
                </a:extLst>
              </a:tr>
              <a:tr h="59309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uk-UA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9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3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Обговорює спільно з учителем чи іншими особами мету навчальної діяльності [6 ТЕО 1.1.2-1]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 1. Поняття про технологію та технологічний процес контурного випилювання з фанери.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Обговорює спільно з учителем та іншими особами особистісно та соціально важливі потреби у створенні виробів</a:t>
                      </a:r>
                      <a:endParaRPr lang="en-US" sz="28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Розпізнає матеріали й знаряддя праці для виготовлення виробу в межах обраного модуля</a:t>
                      </a:r>
                    </a:p>
                    <a:p>
                      <a:pPr marL="36195" indent="-6985" algn="l">
                        <a:lnSpc>
                          <a:spcPct val="10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endParaRPr lang="en-U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006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122" y="997363"/>
            <a:ext cx="10292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Технології художньої обробки деревинних матеріалів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28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876" y="0"/>
            <a:ext cx="10759068" cy="1095685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Фрагмент навчальної програми на розділ</a:t>
            </a:r>
            <a:r>
              <a:rPr lang="ru-RU" b="1" dirty="0" smtClean="0"/>
              <a:t> 1. </a:t>
            </a:r>
            <a:endParaRPr lang="en-US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524283"/>
              </p:ext>
            </p:extLst>
          </p:nvPr>
        </p:nvGraphicFramePr>
        <p:xfrm>
          <a:off x="0" y="1582138"/>
          <a:ext cx="12192000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943">
                  <a:extLst>
                    <a:ext uri="{9D8B030D-6E8A-4147-A177-3AD203B41FA5}">
                      <a16:colId xmlns:a16="http://schemas.microsoft.com/office/drawing/2014/main" val="2654916946"/>
                    </a:ext>
                  </a:extLst>
                </a:gridCol>
                <a:gridCol w="3347520">
                  <a:extLst>
                    <a:ext uri="{9D8B030D-6E8A-4147-A177-3AD203B41FA5}">
                      <a16:colId xmlns:a16="http://schemas.microsoft.com/office/drawing/2014/main" val="3627217678"/>
                    </a:ext>
                  </a:extLst>
                </a:gridCol>
                <a:gridCol w="3434576">
                  <a:extLst>
                    <a:ext uri="{9D8B030D-6E8A-4147-A177-3AD203B41FA5}">
                      <a16:colId xmlns:a16="http://schemas.microsoft.com/office/drawing/2014/main" val="1399450349"/>
                    </a:ext>
                  </a:extLst>
                </a:gridCol>
                <a:gridCol w="3445727">
                  <a:extLst>
                    <a:ext uri="{9D8B030D-6E8A-4147-A177-3AD203B41FA5}">
                      <a16:colId xmlns:a16="http://schemas.microsoft.com/office/drawing/2014/main" val="3188928213"/>
                    </a:ext>
                  </a:extLst>
                </a:gridCol>
                <a:gridCol w="1074234">
                  <a:extLst>
                    <a:ext uri="{9D8B030D-6E8A-4147-A177-3AD203B41FA5}">
                      <a16:colId xmlns:a16="http://schemas.microsoft.com/office/drawing/2014/main" val="1263393405"/>
                    </a:ext>
                  </a:extLst>
                </a:gridCol>
              </a:tblGrid>
              <a:tr h="593090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Очікувані результати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Тема. Зміст діяльності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Види діяльності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К-сть</a:t>
                      </a:r>
                      <a:r>
                        <a:rPr lang="uk-UA" baseline="0" dirty="0" smtClean="0"/>
                        <a:t> год.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69449"/>
                  </a:ext>
                </a:extLst>
              </a:tr>
              <a:tr h="593090"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  <a:r>
                        <a:rPr lang="uk-UA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lnSpc>
                          <a:spcPct val="9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Планує самостійно або з допомогою вчителя чи інших осіб основні завдання і результати навчальної діяльності [6 ТЕО 1.1.2-2] </a:t>
                      </a:r>
                    </a:p>
                    <a:p>
                      <a:pPr marL="36195" marR="36195">
                        <a:lnSpc>
                          <a:spcPct val="9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Розпізнає основні види конструкційних матеріалів за їх властивостями [технологічними, механічними, фізичними, гігієнічними] [6 ТЕО 3.1.2-1]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Тема 2. Послідовність виготовлення виробу. Технологічна операція. Практична робота: підготовка</a:t>
                      </a:r>
                      <a:r>
                        <a:rPr lang="uk-UA" baseline="0" dirty="0" smtClean="0"/>
                        <a:t> фанери, розмічання тренувальних вправ.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З'ясовує спільно з учителем послідовність технологічних операцій виготовлення виробу</a:t>
                      </a:r>
                    </a:p>
                    <a:p>
                      <a:pPr marL="36195" indent="-6985" algn="l">
                        <a:lnSpc>
                          <a:spcPct val="10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Виконує технологічні операції  виготовлення виробу у визначеній послідовності, дотримуючись правил безпечної праці, санітарних норм</a:t>
                      </a:r>
                    </a:p>
                    <a:p>
                      <a:pPr marL="36195" indent="-6985" algn="l">
                        <a:lnSpc>
                          <a:spcPct val="10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006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122" y="997363"/>
            <a:ext cx="10292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Технології художньої обробки деревинних матеріалів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73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6344"/>
            <a:ext cx="10759068" cy="109568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Фрагмент навчальної програми на розділ</a:t>
            </a:r>
            <a:r>
              <a:rPr lang="ru-RU" dirty="0" smtClean="0"/>
              <a:t> 1. 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179113"/>
              </p:ext>
            </p:extLst>
          </p:nvPr>
        </p:nvGraphicFramePr>
        <p:xfrm>
          <a:off x="0" y="1665537"/>
          <a:ext cx="12192000" cy="5625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943">
                  <a:extLst>
                    <a:ext uri="{9D8B030D-6E8A-4147-A177-3AD203B41FA5}">
                      <a16:colId xmlns:a16="http://schemas.microsoft.com/office/drawing/2014/main" val="2654916946"/>
                    </a:ext>
                  </a:extLst>
                </a:gridCol>
                <a:gridCol w="3347520">
                  <a:extLst>
                    <a:ext uri="{9D8B030D-6E8A-4147-A177-3AD203B41FA5}">
                      <a16:colId xmlns:a16="http://schemas.microsoft.com/office/drawing/2014/main" val="3627217678"/>
                    </a:ext>
                  </a:extLst>
                </a:gridCol>
                <a:gridCol w="3434576">
                  <a:extLst>
                    <a:ext uri="{9D8B030D-6E8A-4147-A177-3AD203B41FA5}">
                      <a16:colId xmlns:a16="http://schemas.microsoft.com/office/drawing/2014/main" val="1399450349"/>
                    </a:ext>
                  </a:extLst>
                </a:gridCol>
                <a:gridCol w="3445727">
                  <a:extLst>
                    <a:ext uri="{9D8B030D-6E8A-4147-A177-3AD203B41FA5}">
                      <a16:colId xmlns:a16="http://schemas.microsoft.com/office/drawing/2014/main" val="3188928213"/>
                    </a:ext>
                  </a:extLst>
                </a:gridCol>
                <a:gridCol w="1074234">
                  <a:extLst>
                    <a:ext uri="{9D8B030D-6E8A-4147-A177-3AD203B41FA5}">
                      <a16:colId xmlns:a16="http://schemas.microsoft.com/office/drawing/2014/main" val="1263393405"/>
                    </a:ext>
                  </a:extLst>
                </a:gridCol>
              </a:tblGrid>
              <a:tr h="659593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Очікувані результати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Тема. Зміст діяльності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Види діяльності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К-сть</a:t>
                      </a:r>
                      <a:r>
                        <a:rPr lang="uk-UA" baseline="0" dirty="0" smtClean="0"/>
                        <a:t> год.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769449"/>
                  </a:ext>
                </a:extLst>
              </a:tr>
              <a:tr h="4966319"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  <a:r>
                        <a:rPr lang="uk-UA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9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Визначає самостійно або за допомогою інших осіб послідовність технологічних операцій виготовлення </a:t>
                      </a:r>
                      <a:r>
                        <a:rPr lang="uk-UA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проєктованого</a:t>
                      </a: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виробу 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[6 ТЕО 1.1.7-1]</a:t>
                      </a:r>
                    </a:p>
                    <a:p>
                      <a:pPr marL="36195" marR="36195">
                        <a:lnSpc>
                          <a:spcPct val="9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Використовує інструменти та пристосування самостійно або за допомогою інших, дотримуючись правил безпечної праці та санітарних норм 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[6 ТЕО 1.2.1-3]</a:t>
                      </a:r>
                    </a:p>
                    <a:p>
                      <a:pPr marL="36195" marR="36195">
                        <a:lnSpc>
                          <a:spcPct val="95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Виконує заплановані технологічні операції у визначеній послідовності, раціонально розподіляючи час 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[6 ТЕО 1.2.3-1]</a:t>
                      </a:r>
                      <a:endParaRPr lang="en-US" sz="1800" dirty="0" smtClean="0">
                        <a:effectLst/>
                        <a:latin typeface="Antiqu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Тема 3. Технологія  випилювання лобзиком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Практична робота: випилювання по лініях.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Тема 4. Технологія виготовлення сувеніра.</a:t>
                      </a:r>
                      <a:endParaRPr lang="uk-UA" dirty="0" smtClean="0"/>
                    </a:p>
                    <a:p>
                      <a:r>
                        <a:rPr lang="uk-UA" baseline="0" dirty="0" smtClean="0"/>
                        <a:t>Практична робота: виготовлення обраного сувеніра.</a:t>
                      </a:r>
                    </a:p>
                    <a:p>
                      <a:r>
                        <a:rPr lang="uk-UA" baseline="0" dirty="0" smtClean="0"/>
                        <a:t>Тема 5. Остаточна обробка виробу. Оцінювання та </a:t>
                      </a:r>
                      <a:r>
                        <a:rPr lang="uk-UA" baseline="0" dirty="0" err="1" smtClean="0"/>
                        <a:t>самооцінювання</a:t>
                      </a:r>
                      <a:r>
                        <a:rPr lang="uk-UA" baseline="0" dirty="0" smtClean="0"/>
                        <a:t> виробу.</a:t>
                      </a:r>
                    </a:p>
                    <a:p>
                      <a:r>
                        <a:rPr lang="uk-UA" baseline="0" dirty="0" smtClean="0"/>
                        <a:t>Практична робота: шліфування та тонування сувеніра.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indent="-6985" algn="l">
                        <a:lnSpc>
                          <a:spcPct val="10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Організовує робоче місце для виготовлення виробу з допомогою вчителя</a:t>
                      </a: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36195" indent="-6985" algn="l">
                        <a:lnSpc>
                          <a:spcPct val="100000"/>
                        </a:lnSpc>
                        <a:spcBef>
                          <a:spcPts val="720"/>
                        </a:spcBef>
                        <a:spcAft>
                          <a:spcPts val="72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0061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122" y="997363"/>
            <a:ext cx="10292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Технології художньої обробки деревинних матеріалів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2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1035</Words>
  <Application>Microsoft Office PowerPoint</Application>
  <PresentationFormat>Широкий екран</PresentationFormat>
  <Paragraphs>175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Antiqua</vt:lpstr>
      <vt:lpstr>Arial</vt:lpstr>
      <vt:lpstr>Calibri</vt:lpstr>
      <vt:lpstr>Calibri Light</vt:lpstr>
      <vt:lpstr>Times New Roman</vt:lpstr>
      <vt:lpstr>Тема Office</vt:lpstr>
      <vt:lpstr>Модельна навчальна програма       «ТЕХНОЛОГІЇ. 5–6 КЛАСИ»   для закладів загальної середньої освіти      (автори: Дмитро Кільдеров, Тетяна Мачача, Володимир Юрженко, Дмитро Луп’як) </vt:lpstr>
      <vt:lpstr>Умови</vt:lpstr>
      <vt:lpstr>Орієнтовна структура</vt:lpstr>
      <vt:lpstr>Деталізація вступу</vt:lpstr>
      <vt:lpstr>Деталізація розділу «Технології художньої обробки деревинних матеріалів» </vt:lpstr>
      <vt:lpstr>Ключові поняття</vt:lpstr>
      <vt:lpstr>Фрагмент навчальної програми на розділ 1. </vt:lpstr>
      <vt:lpstr>Фрагмент навчальної програми на розділ 1. </vt:lpstr>
      <vt:lpstr>Фрагмент навчальної програми на розділ 1. </vt:lpstr>
      <vt:lpstr>Фрагмент календарно-тематичного плану</vt:lpstr>
      <vt:lpstr>Фрагмент календарно-тематичного плану</vt:lpstr>
      <vt:lpstr>Фрагмент календарно-тематичного плану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Умови</dc:title>
  <dc:creator>Admin</dc:creator>
  <cp:lastModifiedBy>teacher_101</cp:lastModifiedBy>
  <cp:revision>16</cp:revision>
  <dcterms:created xsi:type="dcterms:W3CDTF">2022-08-21T12:36:19Z</dcterms:created>
  <dcterms:modified xsi:type="dcterms:W3CDTF">2022-08-25T06:59:04Z</dcterms:modified>
</cp:coreProperties>
</file>